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image4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1" r:id="rId3"/>
    <p:sldId id="263" r:id="rId4"/>
    <p:sldId id="264" r:id="rId5"/>
    <p:sldId id="265" r:id="rId6"/>
    <p:sldId id="266" r:id="rId7"/>
    <p:sldId id="272" r:id="rId8"/>
    <p:sldId id="270" r:id="rId9"/>
    <p:sldId id="271" r:id="rId10"/>
    <p:sldId id="273" r:id="rId11"/>
    <p:sldId id="274" r:id="rId12"/>
    <p:sldId id="276" r:id="rId13"/>
    <p:sldId id="278" r:id="rId14"/>
    <p:sldId id="280" r:id="rId15"/>
    <p:sldId id="281" r:id="rId16"/>
    <p:sldId id="283" r:id="rId17"/>
    <p:sldId id="284" r:id="rId18"/>
    <p:sldId id="285" r:id="rId19"/>
    <p:sldId id="286" r:id="rId20"/>
    <p:sldId id="287" r:id="rId21"/>
    <p:sldId id="294" r:id="rId22"/>
    <p:sldId id="295" r:id="rId23"/>
    <p:sldId id="307" r:id="rId24"/>
    <p:sldId id="297" r:id="rId25"/>
    <p:sldId id="298" r:id="rId26"/>
    <p:sldId id="299" r:id="rId27"/>
    <p:sldId id="300" r:id="rId28"/>
    <p:sldId id="301" r:id="rId29"/>
    <p:sldId id="296" r:id="rId30"/>
    <p:sldId id="311" r:id="rId31"/>
    <p:sldId id="312" r:id="rId32"/>
    <p:sldId id="313" r:id="rId33"/>
    <p:sldId id="314" r:id="rId34"/>
    <p:sldId id="316" r:id="rId35"/>
    <p:sldId id="310" r:id="rId36"/>
    <p:sldId id="315" r:id="rId3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75646" autoAdjust="0"/>
  </p:normalViewPr>
  <p:slideViewPr>
    <p:cSldViewPr snapToGrid="0">
      <p:cViewPr varScale="1">
        <p:scale>
          <a:sx n="79" d="100"/>
          <a:sy n="79" d="100"/>
        </p:scale>
        <p:origin x="12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A9C32-A2C1-4246-93F7-B37C7DA2D5AA}" type="datetimeFigureOut">
              <a:rPr lang="nl-NL" smtClean="0"/>
              <a:t>15-12-2017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F6822-79DC-4169-8B5B-1F3291DDE7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7823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4959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368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3897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2558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0279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75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9065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0079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2989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3887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464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659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5675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2344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1875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2861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37856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5529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4400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3104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l-NL" dirty="0"/>
              <a:t>Waarom </a:t>
            </a:r>
            <a:r>
              <a:rPr lang="nl-NL" dirty="0" err="1"/>
              <a:t>Stupid</a:t>
            </a:r>
            <a:r>
              <a:rPr lang="nl-NL" dirty="0"/>
              <a:t>? Zie volgende dia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nl-NL" smtClean="0"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95625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l-NL" dirty="0"/>
              <a:t>I want to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bestest</a:t>
            </a:r>
            <a:endParaRPr lang="nl-NL" dirty="0"/>
          </a:p>
          <a:p>
            <a:pPr marL="228600" indent="-228600">
              <a:buAutoNum type="arabicPeriod"/>
            </a:pPr>
            <a:r>
              <a:rPr lang="nl-NL" dirty="0"/>
              <a:t>I want to break </a:t>
            </a:r>
            <a:r>
              <a:rPr lang="nl-NL" dirty="0" err="1"/>
              <a:t>freehee</a:t>
            </a:r>
            <a:endParaRPr lang="nl-NL" dirty="0"/>
          </a:p>
          <a:p>
            <a:pPr marL="228600" indent="-228600">
              <a:buAutoNum type="arabicPeriod"/>
            </a:pPr>
            <a:r>
              <a:rPr lang="nl-NL" dirty="0" err="1"/>
              <a:t>CTPaTOWN</a:t>
            </a:r>
            <a:endParaRPr lang="nl-NL" dirty="0"/>
          </a:p>
          <a:p>
            <a:pPr marL="228600" indent="-228600">
              <a:buAutoNum type="arabicPeriod"/>
            </a:pPr>
            <a:r>
              <a:rPr lang="nl-NL" dirty="0"/>
              <a:t>Michigan State University Basketball coach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nl-NL" smtClean="0"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538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77539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l-NL" dirty="0"/>
              <a:t>Net als op school; SMART</a:t>
            </a:r>
          </a:p>
          <a:p>
            <a:pPr marL="228600" indent="-228600">
              <a:buAutoNum type="arabicPeriod"/>
            </a:pPr>
            <a:r>
              <a:rPr lang="nl-NL" dirty="0"/>
              <a:t>Baby-stepping, kies je doelen met juiste level of </a:t>
            </a:r>
            <a:r>
              <a:rPr lang="nl-NL" dirty="0" err="1"/>
              <a:t>challenge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nl-NL" smtClean="0"/>
              <a:t>32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7558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l-NL" dirty="0" err="1"/>
              <a:t>Anarchfobie</a:t>
            </a:r>
            <a:endParaRPr lang="nl-NL" dirty="0"/>
          </a:p>
          <a:p>
            <a:pPr marL="228600" indent="-228600">
              <a:buAutoNum type="arabicPeriod"/>
            </a:pPr>
            <a:r>
              <a:rPr lang="nl-NL" dirty="0"/>
              <a:t>Doelen aan hoger doel koppelen, acties aan doelen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nl-NL" smtClean="0"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69655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de aflevering “</a:t>
            </a:r>
            <a:r>
              <a:rPr lang="nl-NL" dirty="0" err="1"/>
              <a:t>Freemium</a:t>
            </a:r>
            <a:r>
              <a:rPr lang="nl-NL" dirty="0"/>
              <a:t>” waarin Stan verslaafd is aan micro transacties van het </a:t>
            </a:r>
            <a:r>
              <a:rPr lang="nl-NL" dirty="0" err="1"/>
              <a:t>freemium</a:t>
            </a:r>
            <a:r>
              <a:rPr lang="nl-NL" dirty="0"/>
              <a:t> </a:t>
            </a:r>
            <a:r>
              <a:rPr lang="nl-NL" dirty="0" err="1"/>
              <a:t>Terrance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Philipe</a:t>
            </a:r>
            <a:r>
              <a:rPr lang="nl-NL" dirty="0"/>
              <a:t> spelletje.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nl-NL" smtClean="0"/>
              <a:t>34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79928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BIER EN PIZZA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nl-NL" smtClean="0"/>
              <a:t>36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7663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8181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5467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1571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9341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383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6822-79DC-4169-8B5B-1F3291DDE74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79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289F-8A32-4AC2-BA0E-8CB960AEB758}" type="datetimeFigureOut">
              <a:rPr lang="nl-NL" smtClean="0"/>
              <a:t>15-12-2017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F2DB-A9FB-419B-87EF-B95A654406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018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289F-8A32-4AC2-BA0E-8CB960AEB758}" type="datetimeFigureOut">
              <a:rPr lang="nl-NL" smtClean="0"/>
              <a:t>15-12-2017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F2DB-A9FB-419B-87EF-B95A654406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7626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289F-8A32-4AC2-BA0E-8CB960AEB758}" type="datetimeFigureOut">
              <a:rPr lang="nl-NL" smtClean="0"/>
              <a:t>15-12-2017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F2DB-A9FB-419B-87EF-B95A654406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6420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289F-8A32-4AC2-BA0E-8CB960AEB758}" type="datetimeFigureOut">
              <a:rPr lang="nl-NL" smtClean="0"/>
              <a:t>15-12-2017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F2DB-A9FB-419B-87EF-B95A654406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55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289F-8A32-4AC2-BA0E-8CB960AEB758}" type="datetimeFigureOut">
              <a:rPr lang="nl-NL" smtClean="0"/>
              <a:t>15-12-2017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F2DB-A9FB-419B-87EF-B95A654406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9412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289F-8A32-4AC2-BA0E-8CB960AEB758}" type="datetimeFigureOut">
              <a:rPr lang="nl-NL" smtClean="0"/>
              <a:t>15-12-2017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F2DB-A9FB-419B-87EF-B95A654406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54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289F-8A32-4AC2-BA0E-8CB960AEB758}" type="datetimeFigureOut">
              <a:rPr lang="nl-NL" smtClean="0"/>
              <a:t>15-12-2017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F2DB-A9FB-419B-87EF-B95A654406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6121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289F-8A32-4AC2-BA0E-8CB960AEB758}" type="datetimeFigureOut">
              <a:rPr lang="nl-NL" smtClean="0"/>
              <a:t>15-12-2017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F2DB-A9FB-419B-87EF-B95A654406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171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289F-8A32-4AC2-BA0E-8CB960AEB758}" type="datetimeFigureOut">
              <a:rPr lang="nl-NL" smtClean="0"/>
              <a:t>15-12-2017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F2DB-A9FB-419B-87EF-B95A654406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5266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289F-8A32-4AC2-BA0E-8CB960AEB758}" type="datetimeFigureOut">
              <a:rPr lang="nl-NL" smtClean="0"/>
              <a:t>15-12-2017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F2DB-A9FB-419B-87EF-B95A654406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396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289F-8A32-4AC2-BA0E-8CB960AEB758}" type="datetimeFigureOut">
              <a:rPr lang="nl-NL" smtClean="0"/>
              <a:t>15-12-2017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F2DB-A9FB-419B-87EF-B95A654406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26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A289F-8A32-4AC2-BA0E-8CB960AEB758}" type="datetimeFigureOut">
              <a:rPr lang="nl-NL" smtClean="0"/>
              <a:t>15-12-2017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8F2DB-A9FB-419B-87EF-B95A654406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49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88jtj8A2Xo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5996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43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3493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922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654063" y="1814012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Eigenwijsheid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471245" y="1049216"/>
            <a:ext cx="3188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Oordeelsvorming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842846" y="3897924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Empathie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365631" y="663044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Keuzes maken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312877" y="3100066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Authenticiteit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937739" y="5011618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Intimiteit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8985739" y="4190311"/>
            <a:ext cx="284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Vindingrijkheid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729152" y="2515291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Rebelsheid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8399584" y="1264372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Controversie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838199" y="5596393"/>
            <a:ext cx="3364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Onafhankelijkheid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8399584" y="2428059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Avontuur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731477" y="316179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Macht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3628292" y="3232468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Symboliek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8786446" y="5888780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Begeerte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5029200" y="3978605"/>
            <a:ext cx="3042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Bereidwilligheid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955430" y="4511317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Zingeving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169984" y="1407805"/>
            <a:ext cx="2672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Eigen indoctrinatie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4114799" y="2509530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Liefde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9407771" y="378933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Bezit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8610601" y="1857423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Onzekerheid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4220308" y="82444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Charisma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3323491" y="5059717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Controle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6113584" y="6186337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Compassie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407376" y="3354008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Dapperheid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8997462" y="3335913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Daadkracht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4944209" y="1192862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Democratie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8997462" y="5096092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Vrijheid</a:t>
            </a:r>
          </a:p>
        </p:txBody>
      </p:sp>
      <p:sp>
        <p:nvSpPr>
          <p:cNvPr id="29" name="Tekstvak 28"/>
          <p:cNvSpPr txBox="1"/>
          <p:nvPr/>
        </p:nvSpPr>
        <p:spPr>
          <a:xfrm>
            <a:off x="3346939" y="6043253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Discipline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5451230" y="2523839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Duurzaamheid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6090138" y="134502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Erkenning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392721" y="100982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Balans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2573215" y="1595029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Expressiviteit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3323491" y="4511317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Flexibiliteit</a:t>
            </a:r>
          </a:p>
        </p:txBody>
      </p:sp>
      <p:sp>
        <p:nvSpPr>
          <p:cNvPr id="35" name="Tekstvak 34"/>
          <p:cNvSpPr txBox="1"/>
          <p:nvPr/>
        </p:nvSpPr>
        <p:spPr>
          <a:xfrm>
            <a:off x="5375031" y="5680867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Geluk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6852140" y="4459934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Geld</a:t>
            </a:r>
          </a:p>
        </p:txBody>
      </p:sp>
      <p:sp>
        <p:nvSpPr>
          <p:cNvPr id="37" name="Tekstvak 36"/>
          <p:cNvSpPr txBox="1"/>
          <p:nvPr/>
        </p:nvSpPr>
        <p:spPr>
          <a:xfrm>
            <a:off x="6992817" y="5458478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Nuance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9683264" y="806132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Idealisme</a:t>
            </a:r>
          </a:p>
        </p:txBody>
      </p:sp>
      <p:sp>
        <p:nvSpPr>
          <p:cNvPr id="39" name="Tekstvak 38"/>
          <p:cNvSpPr txBox="1"/>
          <p:nvPr/>
        </p:nvSpPr>
        <p:spPr>
          <a:xfrm>
            <a:off x="7532075" y="3862506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Inspiratie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240324" y="3967401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Innovatie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7063153" y="1401534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Inzicht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287212" y="5128773"/>
            <a:ext cx="3341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Nieuwsgierigheid</a:t>
            </a:r>
          </a:p>
        </p:txBody>
      </p:sp>
      <p:sp>
        <p:nvSpPr>
          <p:cNvPr id="43" name="Tekstvak 42"/>
          <p:cNvSpPr txBox="1"/>
          <p:nvPr/>
        </p:nvSpPr>
        <p:spPr>
          <a:xfrm>
            <a:off x="9231922" y="2862333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Ontplooiing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4390290" y="5338534"/>
            <a:ext cx="3364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Ondernemerschap</a:t>
            </a:r>
          </a:p>
        </p:txBody>
      </p:sp>
      <p:sp>
        <p:nvSpPr>
          <p:cNvPr id="45" name="Tekstvak 44"/>
          <p:cNvSpPr txBox="1"/>
          <p:nvPr/>
        </p:nvSpPr>
        <p:spPr>
          <a:xfrm>
            <a:off x="9706708" y="5555816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Optimisme</a:t>
            </a:r>
          </a:p>
        </p:txBody>
      </p:sp>
      <p:sp>
        <p:nvSpPr>
          <p:cNvPr id="46" name="Tekstvak 45"/>
          <p:cNvSpPr txBox="1"/>
          <p:nvPr/>
        </p:nvSpPr>
        <p:spPr>
          <a:xfrm>
            <a:off x="4970585" y="3422256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Overgave</a:t>
            </a:r>
          </a:p>
        </p:txBody>
      </p:sp>
      <p:sp>
        <p:nvSpPr>
          <p:cNvPr id="47" name="Tekstvak 46"/>
          <p:cNvSpPr txBox="1"/>
          <p:nvPr/>
        </p:nvSpPr>
        <p:spPr>
          <a:xfrm>
            <a:off x="99645" y="2914219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Privacy</a:t>
            </a:r>
          </a:p>
        </p:txBody>
      </p:sp>
      <p:sp>
        <p:nvSpPr>
          <p:cNvPr id="48" name="Tekstvak 47"/>
          <p:cNvSpPr txBox="1"/>
          <p:nvPr/>
        </p:nvSpPr>
        <p:spPr>
          <a:xfrm>
            <a:off x="-2932" y="663043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Grenzen</a:t>
            </a:r>
          </a:p>
        </p:txBody>
      </p:sp>
      <p:sp>
        <p:nvSpPr>
          <p:cNvPr id="49" name="Tekstvak 48"/>
          <p:cNvSpPr txBox="1"/>
          <p:nvPr/>
        </p:nvSpPr>
        <p:spPr>
          <a:xfrm>
            <a:off x="7455876" y="13281"/>
            <a:ext cx="3288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Ruimdenkendheid</a:t>
            </a:r>
          </a:p>
        </p:txBody>
      </p:sp>
      <p:sp>
        <p:nvSpPr>
          <p:cNvPr id="50" name="Tekstvak 49"/>
          <p:cNvSpPr txBox="1"/>
          <p:nvPr/>
        </p:nvSpPr>
        <p:spPr>
          <a:xfrm>
            <a:off x="2669930" y="2122740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Rust</a:t>
            </a:r>
          </a:p>
        </p:txBody>
      </p:sp>
      <p:sp>
        <p:nvSpPr>
          <p:cNvPr id="51" name="Tekstvak 50"/>
          <p:cNvSpPr txBox="1"/>
          <p:nvPr/>
        </p:nvSpPr>
        <p:spPr>
          <a:xfrm>
            <a:off x="7543802" y="4712561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Soberheid</a:t>
            </a:r>
          </a:p>
        </p:txBody>
      </p:sp>
      <p:sp>
        <p:nvSpPr>
          <p:cNvPr id="52" name="Tekstvak 51"/>
          <p:cNvSpPr txBox="1"/>
          <p:nvPr/>
        </p:nvSpPr>
        <p:spPr>
          <a:xfrm>
            <a:off x="1978267" y="3129868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Stijl</a:t>
            </a:r>
          </a:p>
        </p:txBody>
      </p:sp>
      <p:sp>
        <p:nvSpPr>
          <p:cNvPr id="53" name="Tekstvak 52"/>
          <p:cNvSpPr txBox="1"/>
          <p:nvPr/>
        </p:nvSpPr>
        <p:spPr>
          <a:xfrm>
            <a:off x="3692769" y="651009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Tact</a:t>
            </a:r>
          </a:p>
        </p:txBody>
      </p:sp>
      <p:sp>
        <p:nvSpPr>
          <p:cNvPr id="54" name="Tekstvak 53"/>
          <p:cNvSpPr txBox="1"/>
          <p:nvPr/>
        </p:nvSpPr>
        <p:spPr>
          <a:xfrm>
            <a:off x="8786446" y="4536767"/>
            <a:ext cx="3264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Toegankelijkheid</a:t>
            </a:r>
          </a:p>
        </p:txBody>
      </p:sp>
      <p:sp>
        <p:nvSpPr>
          <p:cNvPr id="55" name="Tekstvak 54"/>
          <p:cNvSpPr txBox="1"/>
          <p:nvPr/>
        </p:nvSpPr>
        <p:spPr>
          <a:xfrm>
            <a:off x="571501" y="6206342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Traditie</a:t>
            </a:r>
          </a:p>
        </p:txBody>
      </p:sp>
      <p:sp>
        <p:nvSpPr>
          <p:cNvPr id="56" name="Tekstvak 55"/>
          <p:cNvSpPr txBox="1"/>
          <p:nvPr/>
        </p:nvSpPr>
        <p:spPr>
          <a:xfrm>
            <a:off x="2373921" y="2902763"/>
            <a:ext cx="4167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Verantwoordelijkheid</a:t>
            </a:r>
          </a:p>
        </p:txBody>
      </p:sp>
      <p:sp>
        <p:nvSpPr>
          <p:cNvPr id="57" name="Tekstvak 56"/>
          <p:cNvSpPr txBox="1"/>
          <p:nvPr/>
        </p:nvSpPr>
        <p:spPr>
          <a:xfrm>
            <a:off x="1266093" y="527762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Verandering</a:t>
            </a:r>
          </a:p>
        </p:txBody>
      </p:sp>
      <p:sp>
        <p:nvSpPr>
          <p:cNvPr id="58" name="Tekstvak 57"/>
          <p:cNvSpPr txBox="1"/>
          <p:nvPr/>
        </p:nvSpPr>
        <p:spPr>
          <a:xfrm>
            <a:off x="7986349" y="915486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Vergeving</a:t>
            </a:r>
          </a:p>
        </p:txBody>
      </p:sp>
      <p:sp>
        <p:nvSpPr>
          <p:cNvPr id="59" name="Tekstvak 58"/>
          <p:cNvSpPr txBox="1"/>
          <p:nvPr/>
        </p:nvSpPr>
        <p:spPr>
          <a:xfrm>
            <a:off x="4360986" y="403411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/>
              <a:t>Ijver</a:t>
            </a:r>
            <a:endParaRPr lang="nl-NL" sz="3200" dirty="0"/>
          </a:p>
        </p:txBody>
      </p:sp>
      <p:sp>
        <p:nvSpPr>
          <p:cNvPr id="60" name="Tekstvak 59"/>
          <p:cNvSpPr txBox="1"/>
          <p:nvPr/>
        </p:nvSpPr>
        <p:spPr>
          <a:xfrm>
            <a:off x="9659819" y="6043253"/>
            <a:ext cx="267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Moreel</a:t>
            </a:r>
          </a:p>
        </p:txBody>
      </p:sp>
    </p:spTree>
    <p:extLst>
      <p:ext uri="{BB962C8B-B14F-4D97-AF65-F5344CB8AC3E}">
        <p14:creationId xmlns:p14="http://schemas.microsoft.com/office/powerpoint/2010/main" val="109312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9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569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nieuw soort vakken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605643"/>
            <a:ext cx="6172200" cy="3637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519246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Macht </a:t>
            </a:r>
          </a:p>
          <a:p>
            <a:r>
              <a:rPr lang="nl-NL" dirty="0"/>
              <a:t>Waar ontstaat macht eigenlijk? Wat kan ik ermee? Wat is constructief en wat is destructief? Hoe empathisch is mijn invloed op anderen?</a:t>
            </a:r>
          </a:p>
          <a:p>
            <a:pPr marL="285750" indent="-285750">
              <a:buFontTx/>
              <a:buChar char="-"/>
            </a:pPr>
            <a:r>
              <a:rPr lang="nl-NL" dirty="0"/>
              <a:t>Self-Confidence</a:t>
            </a:r>
          </a:p>
          <a:p>
            <a:r>
              <a:rPr lang="nl-NL" dirty="0"/>
              <a:t>Uit welke bouwstenen bestaat mijn identiteit? Waarin ben ik authentiek? Wanneer moet ik me iets aantrekken van wat anderen vinden?</a:t>
            </a:r>
          </a:p>
          <a:p>
            <a:pPr marL="285750" indent="-285750">
              <a:buFontTx/>
              <a:buChar char="-"/>
            </a:pPr>
            <a:r>
              <a:rPr lang="nl-NL" dirty="0"/>
              <a:t>Creatie &amp; Inspiratie</a:t>
            </a:r>
          </a:p>
          <a:p>
            <a:r>
              <a:rPr lang="nl-NL" dirty="0"/>
              <a:t>Hoe kan ik van niets iets maken? Hoe zet ik prikkels om in nieuwe ideeën? Hoe kan ik middelen op een vindingrijke manier gebruiken? Hoe kan ik situaties omdenken? </a:t>
            </a:r>
          </a:p>
        </p:txBody>
      </p:sp>
    </p:spTree>
    <p:extLst>
      <p:ext uri="{BB962C8B-B14F-4D97-AF65-F5344CB8AC3E}">
        <p14:creationId xmlns:p14="http://schemas.microsoft.com/office/powerpoint/2010/main" val="474528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d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19099"/>
            <a:ext cx="237172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typical college stud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077" y="419099"/>
            <a:ext cx="38100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typical college stud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416" y="2943224"/>
            <a:ext cx="3726839" cy="37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sleeping college stud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996" y="306265"/>
            <a:ext cx="3726839" cy="248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nothing spongebo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4" y="2702717"/>
            <a:ext cx="47625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45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7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896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477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Gemis van regulier onderwijs en het belang van persoonlijke ontwikkeling</a:t>
            </a:r>
          </a:p>
          <a:p>
            <a:r>
              <a:rPr lang="nl-NL" dirty="0"/>
              <a:t>Het ontstaan van Ucademy</a:t>
            </a:r>
          </a:p>
          <a:p>
            <a:r>
              <a:rPr lang="nl-NL" dirty="0"/>
              <a:t>De do’s en </a:t>
            </a:r>
            <a:r>
              <a:rPr lang="nl-NL" dirty="0" err="1"/>
              <a:t>don’t</a:t>
            </a:r>
            <a:r>
              <a:rPr lang="nl-NL" dirty="0"/>
              <a:t> van wereldveranderaars</a:t>
            </a:r>
          </a:p>
        </p:txBody>
      </p:sp>
    </p:spTree>
    <p:extLst>
      <p:ext uri="{BB962C8B-B14F-4D97-AF65-F5344CB8AC3E}">
        <p14:creationId xmlns:p14="http://schemas.microsoft.com/office/powerpoint/2010/main" val="2269124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693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298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911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256" y="1828800"/>
            <a:ext cx="9577928" cy="6858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8" t="-1" r="4947" b="1034"/>
          <a:stretch/>
        </p:blipFill>
        <p:spPr>
          <a:xfrm>
            <a:off x="5398477" y="-548864"/>
            <a:ext cx="7807281" cy="637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7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Controversie</a:t>
            </a:r>
          </a:p>
        </p:txBody>
      </p:sp>
      <p:pic>
        <p:nvPicPr>
          <p:cNvPr id="1026" name="Picture 2" descr="Image result for controversial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20955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581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Empathie</a:t>
            </a:r>
          </a:p>
        </p:txBody>
      </p:sp>
      <p:pic>
        <p:nvPicPr>
          <p:cNvPr id="2050" name="Picture 2" descr="Image result for gand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276350"/>
            <a:ext cx="5715000" cy="476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811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Vindingrijkheid</a:t>
            </a:r>
          </a:p>
        </p:txBody>
      </p:sp>
      <p:pic>
        <p:nvPicPr>
          <p:cNvPr id="3074" name="Picture 2" descr="Image result for resourcefulness examp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14880"/>
            <a:ext cx="6781800" cy="5077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84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Beleving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1390650"/>
            <a:ext cx="7486650" cy="499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2731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Introspectie</a:t>
            </a:r>
          </a:p>
        </p:txBody>
      </p:sp>
      <p:pic>
        <p:nvPicPr>
          <p:cNvPr id="4098" name="Picture 2" descr="Image result for introsp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60" y="1433513"/>
            <a:ext cx="7304489" cy="487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098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738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10870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-523057" y="469640"/>
            <a:ext cx="8686801" cy="1066800"/>
          </a:xfrm>
        </p:spPr>
        <p:txBody>
          <a:bodyPr>
            <a:normAutofit/>
          </a:bodyPr>
          <a:lstStyle/>
          <a:p>
            <a:pPr algn="ctr"/>
            <a:r>
              <a:rPr lang="nl-NL" sz="5400" dirty="0">
                <a:solidFill>
                  <a:srgbClr val="1285B2"/>
                </a:solidFill>
              </a:rPr>
              <a:t>STUPID-regel</a:t>
            </a:r>
          </a:p>
        </p:txBody>
      </p:sp>
      <p:sp>
        <p:nvSpPr>
          <p:cNvPr id="14" name="Tijdelijke aanduiding voor inhoud 13"/>
          <p:cNvSpPr>
            <a:spLocks noGrp="1"/>
          </p:cNvSpPr>
          <p:nvPr>
            <p:ph idx="1"/>
          </p:nvPr>
        </p:nvSpPr>
        <p:spPr>
          <a:xfrm>
            <a:off x="911425" y="1969191"/>
            <a:ext cx="5817841" cy="4191000"/>
          </a:xfrm>
        </p:spPr>
        <p:txBody>
          <a:bodyPr/>
          <a:lstStyle/>
          <a:p>
            <a:pPr marL="45720" indent="0">
              <a:buNone/>
            </a:pPr>
            <a:endParaRPr lang="nl-NL" dirty="0"/>
          </a:p>
          <a:p>
            <a:pPr marL="45720" indent="0" algn="ctr">
              <a:buNone/>
            </a:pPr>
            <a:r>
              <a:rPr lang="nl-NL" dirty="0"/>
              <a:t>SMART-regel</a:t>
            </a:r>
          </a:p>
          <a:p>
            <a:pPr marL="45720" indent="0" algn="ctr">
              <a:buNone/>
            </a:pPr>
            <a:r>
              <a:rPr lang="nl-NL" dirty="0"/>
              <a:t>Specifiek Meetbaar Acceptabel Realistisch Tijdsgebonden</a:t>
            </a:r>
          </a:p>
          <a:p>
            <a:pPr marL="45720" indent="0" algn="ctr">
              <a:buNone/>
            </a:pPr>
            <a:r>
              <a:rPr lang="nl-NL" dirty="0"/>
              <a:t>STUPID-regel</a:t>
            </a:r>
          </a:p>
          <a:p>
            <a:pPr marL="45720" indent="0" algn="ctr">
              <a:buNone/>
            </a:pPr>
            <a:r>
              <a:rPr lang="nl-NL" dirty="0" err="1"/>
              <a:t>Subjective</a:t>
            </a:r>
            <a:r>
              <a:rPr lang="nl-NL" dirty="0"/>
              <a:t> </a:t>
            </a:r>
            <a:r>
              <a:rPr lang="nl-NL" dirty="0" err="1"/>
              <a:t>Timeless</a:t>
            </a:r>
            <a:r>
              <a:rPr lang="nl-NL" dirty="0"/>
              <a:t> </a:t>
            </a:r>
            <a:r>
              <a:rPr lang="nl-NL" dirty="0" err="1"/>
              <a:t>Uniting</a:t>
            </a:r>
            <a:r>
              <a:rPr lang="nl-NL" dirty="0"/>
              <a:t> </a:t>
            </a:r>
            <a:r>
              <a:rPr lang="nl-NL" dirty="0" err="1"/>
              <a:t>Positive</a:t>
            </a:r>
            <a:r>
              <a:rPr lang="nl-NL" dirty="0"/>
              <a:t> </a:t>
            </a:r>
            <a:r>
              <a:rPr lang="nl-NL" dirty="0" err="1"/>
              <a:t>Intertwined</a:t>
            </a:r>
            <a:r>
              <a:rPr lang="nl-NL" dirty="0"/>
              <a:t> </a:t>
            </a:r>
            <a:r>
              <a:rPr lang="nl-NL" dirty="0" err="1"/>
              <a:t>Delusional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-315416"/>
            <a:ext cx="2636912" cy="2636912"/>
          </a:xfrm>
          <a:prstGeom prst="rect">
            <a:avLst/>
          </a:prstGeom>
        </p:spPr>
      </p:pic>
      <p:pic>
        <p:nvPicPr>
          <p:cNvPr id="8" name="Picture 2" descr="http://img.humorsharing.com/media/images/1202/i_3940_best-beavis-and-butt-head-quotes-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452" y="2132857"/>
            <a:ext cx="4342178" cy="289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81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-523057" y="469640"/>
            <a:ext cx="8686801" cy="1066800"/>
          </a:xfrm>
        </p:spPr>
        <p:txBody>
          <a:bodyPr>
            <a:normAutofit/>
          </a:bodyPr>
          <a:lstStyle/>
          <a:p>
            <a:pPr algn="ctr"/>
            <a:r>
              <a:rPr lang="nl-NL" sz="5400" dirty="0">
                <a:solidFill>
                  <a:srgbClr val="1285B2"/>
                </a:solidFill>
              </a:rPr>
              <a:t>Hoger doel</a:t>
            </a:r>
          </a:p>
        </p:txBody>
      </p:sp>
      <p:sp>
        <p:nvSpPr>
          <p:cNvPr id="14" name="Tijdelijke aanduiding voor inhoud 13"/>
          <p:cNvSpPr>
            <a:spLocks noGrp="1"/>
          </p:cNvSpPr>
          <p:nvPr>
            <p:ph idx="1"/>
          </p:nvPr>
        </p:nvSpPr>
        <p:spPr>
          <a:xfrm>
            <a:off x="911425" y="1969191"/>
            <a:ext cx="5817841" cy="4191000"/>
          </a:xfrm>
        </p:spPr>
        <p:txBody>
          <a:bodyPr/>
          <a:lstStyle/>
          <a:p>
            <a:pPr marL="45720" indent="0">
              <a:buNone/>
            </a:pPr>
            <a:endParaRPr lang="nl-NL" dirty="0"/>
          </a:p>
          <a:p>
            <a:pPr marL="45720" indent="0" algn="ctr">
              <a:buNone/>
            </a:pPr>
            <a:r>
              <a:rPr lang="nl-NL" dirty="0"/>
              <a:t>Volgens STUPID regel</a:t>
            </a:r>
          </a:p>
          <a:p>
            <a:pPr marL="45720" indent="0" algn="ctr">
              <a:buNone/>
            </a:pPr>
            <a:r>
              <a:rPr lang="nl-NL" dirty="0"/>
              <a:t>Waar sta je voor? Wat is jouw idealisme?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-315416"/>
            <a:ext cx="2636912" cy="263691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1969191"/>
            <a:ext cx="4510237" cy="3382678"/>
          </a:xfrm>
          <a:prstGeom prst="rect">
            <a:avLst/>
          </a:prstGeom>
        </p:spPr>
      </p:pic>
      <p:pic>
        <p:nvPicPr>
          <p:cNvPr id="6" name="788jtj8A2Xo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423592" y="3501008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5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-523057" y="469640"/>
            <a:ext cx="8686801" cy="1066800"/>
          </a:xfrm>
        </p:spPr>
        <p:txBody>
          <a:bodyPr>
            <a:normAutofit/>
          </a:bodyPr>
          <a:lstStyle/>
          <a:p>
            <a:pPr algn="ctr"/>
            <a:r>
              <a:rPr lang="nl-NL" sz="5400" dirty="0">
                <a:solidFill>
                  <a:srgbClr val="1285B2"/>
                </a:solidFill>
              </a:rPr>
              <a:t>Doelen</a:t>
            </a:r>
          </a:p>
        </p:txBody>
      </p:sp>
      <p:sp>
        <p:nvSpPr>
          <p:cNvPr id="14" name="Tijdelijke aanduiding voor inhoud 13"/>
          <p:cNvSpPr>
            <a:spLocks noGrp="1"/>
          </p:cNvSpPr>
          <p:nvPr>
            <p:ph idx="1"/>
          </p:nvPr>
        </p:nvSpPr>
        <p:spPr>
          <a:xfrm>
            <a:off x="911425" y="1969191"/>
            <a:ext cx="5817841" cy="4191000"/>
          </a:xfrm>
        </p:spPr>
        <p:txBody>
          <a:bodyPr/>
          <a:lstStyle/>
          <a:p>
            <a:pPr marL="45720" indent="0">
              <a:buNone/>
            </a:pPr>
            <a:endParaRPr lang="nl-NL" dirty="0"/>
          </a:p>
          <a:p>
            <a:pPr marL="45720" indent="0" algn="ctr">
              <a:buNone/>
            </a:pPr>
            <a:r>
              <a:rPr lang="nl-NL" dirty="0"/>
              <a:t>Volgens SMART regel</a:t>
            </a:r>
          </a:p>
          <a:p>
            <a:pPr marL="45720" indent="0" algn="ctr">
              <a:buNone/>
            </a:pPr>
            <a:r>
              <a:rPr lang="nl-NL" dirty="0"/>
              <a:t>Volgen van progressie en baby-stepping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-315416"/>
            <a:ext cx="2636912" cy="2636912"/>
          </a:xfrm>
          <a:prstGeom prst="rect">
            <a:avLst/>
          </a:prstGeom>
        </p:spPr>
      </p:pic>
      <p:pic>
        <p:nvPicPr>
          <p:cNvPr id="5" name="Picture 2" descr="http://1hjf0v2o7xfp1lwogj1zapji.wpengine.netdna-cdn.com/wp-content/uploads/flow-sta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87" y="2132856"/>
            <a:ext cx="4550544" cy="386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49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775521" y="-156454"/>
            <a:ext cx="8686801" cy="1066800"/>
          </a:xfrm>
        </p:spPr>
        <p:txBody>
          <a:bodyPr>
            <a:normAutofit/>
          </a:bodyPr>
          <a:lstStyle/>
          <a:p>
            <a:pPr algn="ctr"/>
            <a:r>
              <a:rPr lang="nl-NL" sz="5400" dirty="0">
                <a:solidFill>
                  <a:srgbClr val="1285B2"/>
                </a:solidFill>
              </a:rPr>
              <a:t>Doel-actiespin©</a:t>
            </a:r>
          </a:p>
        </p:txBody>
      </p:sp>
      <p:sp>
        <p:nvSpPr>
          <p:cNvPr id="14" name="Tijdelijke aanduiding voor inhoud 13"/>
          <p:cNvSpPr>
            <a:spLocks noGrp="1"/>
          </p:cNvSpPr>
          <p:nvPr>
            <p:ph idx="1"/>
          </p:nvPr>
        </p:nvSpPr>
        <p:spPr>
          <a:xfrm>
            <a:off x="911425" y="1969191"/>
            <a:ext cx="5817841" cy="4191000"/>
          </a:xfrm>
        </p:spPr>
        <p:txBody>
          <a:bodyPr/>
          <a:lstStyle/>
          <a:p>
            <a:pPr marL="45720" indent="0">
              <a:buNone/>
            </a:pPr>
            <a:endParaRPr lang="nl-NL" dirty="0"/>
          </a:p>
          <a:p>
            <a:pPr marL="45720" indent="0" algn="ctr">
              <a:buNone/>
            </a:pP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-315416"/>
            <a:ext cx="2636912" cy="263691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915711"/>
            <a:ext cx="8639944" cy="57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07369" y="764704"/>
            <a:ext cx="8686801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nl-NL" sz="5400" dirty="0">
                <a:solidFill>
                  <a:srgbClr val="1285B2"/>
                </a:solidFill>
              </a:rPr>
              <a:t>Nog even samengevat door de duivel</a:t>
            </a:r>
          </a:p>
        </p:txBody>
      </p:sp>
      <p:sp>
        <p:nvSpPr>
          <p:cNvPr id="14" name="Tijdelijke aanduiding voor inhoud 13"/>
          <p:cNvSpPr>
            <a:spLocks noGrp="1"/>
          </p:cNvSpPr>
          <p:nvPr>
            <p:ph idx="1"/>
          </p:nvPr>
        </p:nvSpPr>
        <p:spPr>
          <a:xfrm>
            <a:off x="1841848" y="1440160"/>
            <a:ext cx="5817841" cy="4191000"/>
          </a:xfrm>
        </p:spPr>
        <p:txBody>
          <a:bodyPr/>
          <a:lstStyle/>
          <a:p>
            <a:pPr marL="45720" indent="0">
              <a:buNone/>
            </a:pPr>
            <a:endParaRPr lang="nl-NL" dirty="0"/>
          </a:p>
          <a:p>
            <a:pPr marL="45720" indent="0" algn="ctr">
              <a:buNone/>
            </a:pPr>
            <a:r>
              <a:rPr lang="nl-NL" dirty="0"/>
              <a:t>.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-315416"/>
            <a:ext cx="2636912" cy="2636912"/>
          </a:xfrm>
          <a:prstGeom prst="rect">
            <a:avLst/>
          </a:prstGeom>
        </p:spPr>
      </p:pic>
      <p:pic>
        <p:nvPicPr>
          <p:cNvPr id="2" name="Dopamine explained 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2001" y="201683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Dank jullie wel!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96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241139" y="4653136"/>
            <a:ext cx="8887309" cy="1066800"/>
          </a:xfrm>
        </p:spPr>
        <p:txBody>
          <a:bodyPr>
            <a:normAutofit/>
          </a:bodyPr>
          <a:lstStyle/>
          <a:p>
            <a:pPr algn="ctr"/>
            <a:r>
              <a:rPr lang="nl-NL" sz="5400" dirty="0">
                <a:solidFill>
                  <a:srgbClr val="1285B2"/>
                </a:solidFill>
              </a:rPr>
              <a:t>See </a:t>
            </a:r>
            <a:r>
              <a:rPr lang="nl-NL" sz="5400" dirty="0" err="1">
                <a:solidFill>
                  <a:srgbClr val="1285B2"/>
                </a:solidFill>
              </a:rPr>
              <a:t>you</a:t>
            </a:r>
            <a:r>
              <a:rPr lang="nl-NL" sz="5400" dirty="0">
                <a:solidFill>
                  <a:srgbClr val="1285B2"/>
                </a:solidFill>
              </a:rPr>
              <a:t> next time!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-315416"/>
            <a:ext cx="2636912" cy="2636912"/>
          </a:xfrm>
          <a:prstGeom prst="rect">
            <a:avLst/>
          </a:prstGeom>
        </p:spPr>
      </p:pic>
      <p:sp>
        <p:nvSpPr>
          <p:cNvPr id="6" name="Titel 12"/>
          <p:cNvSpPr txBox="1">
            <a:spLocks/>
          </p:cNvSpPr>
          <p:nvPr/>
        </p:nvSpPr>
        <p:spPr>
          <a:xfrm>
            <a:off x="1241139" y="4119736"/>
            <a:ext cx="8887309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700" dirty="0">
                <a:solidFill>
                  <a:srgbClr val="1285B2"/>
                </a:solidFill>
              </a:rPr>
              <a:t>🙌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7480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074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http://img10.deviantart.net/55a8/i/2008/050/a/4/typical_college_student_by_tabjotbi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3" y="320651"/>
            <a:ext cx="38100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714" y="177321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vriendenvangorazde.com/wp-content/uploads/2014/01/schoo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036" y="950571"/>
            <a:ext cx="3661355" cy="367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5215852" y="2982350"/>
            <a:ext cx="4501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714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9881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4030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41327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344</Words>
  <Application>Microsoft Office PowerPoint</Application>
  <PresentationFormat>Breedbeeld</PresentationFormat>
  <Paragraphs>142</Paragraphs>
  <Slides>36</Slides>
  <Notes>33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Kantoorthema</vt:lpstr>
      <vt:lpstr>PowerPoint-presentatie</vt:lpstr>
      <vt:lpstr>Inhoud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Een nieuw soort vakken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Controversie</vt:lpstr>
      <vt:lpstr>Empathie</vt:lpstr>
      <vt:lpstr>Vindingrijkheid</vt:lpstr>
      <vt:lpstr>Beleving</vt:lpstr>
      <vt:lpstr>Introspectie</vt:lpstr>
      <vt:lpstr>PowerPoint-presentatie</vt:lpstr>
      <vt:lpstr>STUPID-regel</vt:lpstr>
      <vt:lpstr>Hoger doel</vt:lpstr>
      <vt:lpstr>Doelen</vt:lpstr>
      <vt:lpstr>Doel-actiespin©</vt:lpstr>
      <vt:lpstr>Nog even samengevat door de duivel</vt:lpstr>
      <vt:lpstr>Dank jullie wel!</vt:lpstr>
      <vt:lpstr>See you next time!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EvaLisa Janssen</dc:creator>
  <cp:lastModifiedBy>Christel van Kampen</cp:lastModifiedBy>
  <cp:revision>39</cp:revision>
  <dcterms:created xsi:type="dcterms:W3CDTF">2017-01-17T14:48:54Z</dcterms:created>
  <dcterms:modified xsi:type="dcterms:W3CDTF">2017-12-15T13:59:24Z</dcterms:modified>
</cp:coreProperties>
</file>